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c9178e60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c9178e60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</a:t>
            </a:r>
            <a:r>
              <a:rPr lang="en-GB"/>
              <a:t>that massive maintenance costs are costing us in january and november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c9178e60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c9178e60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Timeline: renovations set to 2 years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c9178e60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c9178e60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9c9178e60e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9c9178e60e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9c9178e60e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9c9178e60e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9c9178e60e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9c9178e60e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c9178e60e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c9178e60e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c9178e6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c9178e6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c9178e60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c9178e60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c9178e60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c9178e60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c9178e60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c9178e60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c9178e60e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c9178e60e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ca588b4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ca588b4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c9178e60e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c9178e60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Free To Distribute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LastMinute Consultants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2.0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ctrTitle"/>
          </p:nvPr>
        </p:nvSpPr>
        <p:spPr>
          <a:xfrm>
            <a:off x="729450" y="1322450"/>
            <a:ext cx="6783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First Byte -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Vancouver City FC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729576" y="2998275"/>
            <a:ext cx="5338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Presented by: Vincent Luong, Bowen Cui, Min Cho, David Huang 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729450" y="610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Stadium Operations - Renovation</a:t>
            </a:r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5" y="1307275"/>
            <a:ext cx="7753413" cy="3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 title="Dashboard 1 (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325" y="510750"/>
            <a:ext cx="2611675" cy="24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727650" y="601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Renovation Plan</a:t>
            </a:r>
            <a:endParaRPr/>
          </a:p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727650" y="1281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</a:t>
            </a:r>
            <a:r>
              <a:rPr i="1" lang="en-GB"/>
              <a:t>BC Place</a:t>
            </a:r>
            <a:r>
              <a:rPr lang="en-GB"/>
              <a:t> as a guideline, we will put our initial budget at </a:t>
            </a:r>
            <a:r>
              <a:rPr b="1" lang="en-GB"/>
              <a:t>150 million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Includes renovation to amenities, such as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50 new Premium Seating booths (to boost our current 7.2%** premium revenue)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New amenities and utilities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upgrades/renovation will take place in November to January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rner club bc place stadium upgrades" id="274" name="Google Shape;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25" y="3044337"/>
            <a:ext cx="3582074" cy="201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c place stadium" id="275" name="Google Shape;2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950" y="2962950"/>
            <a:ext cx="3726343" cy="20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7654400" y="2742025"/>
            <a:ext cx="32778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** Calculations and Formulae 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type="title"/>
          </p:nvPr>
        </p:nvSpPr>
        <p:spPr>
          <a:xfrm>
            <a:off x="738400" y="1812450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 &amp;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Projections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570525" y="5928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Timeline</a:t>
            </a:r>
            <a:endParaRPr sz="800"/>
          </a:p>
        </p:txBody>
      </p:sp>
      <p:sp>
        <p:nvSpPr>
          <p:cNvPr id="287" name="Google Shape;287;p30"/>
          <p:cNvSpPr txBox="1"/>
          <p:nvPr/>
        </p:nvSpPr>
        <p:spPr>
          <a:xfrm>
            <a:off x="191728" y="3254598"/>
            <a:ext cx="1135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86"/>
              </a:spcAft>
              <a:buClr>
                <a:srgbClr val="000000"/>
              </a:buClr>
              <a:buSzPts val="1434"/>
              <a:buFont typeface="Arial"/>
              <a:buNone/>
            </a:pPr>
            <a:r>
              <a:rPr b="1" lang="en-GB" sz="1825">
                <a:latin typeface="Lato"/>
                <a:ea typeface="Lato"/>
                <a:cs typeface="Lato"/>
                <a:sym typeface="Lato"/>
              </a:rPr>
              <a:t>2025</a:t>
            </a:r>
            <a:endParaRPr b="1" sz="1825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0"/>
          <p:cNvSpPr txBox="1"/>
          <p:nvPr>
            <p:ph type="title"/>
          </p:nvPr>
        </p:nvSpPr>
        <p:spPr>
          <a:xfrm>
            <a:off x="638872" y="1711525"/>
            <a:ext cx="2887500" cy="301200"/>
          </a:xfrm>
          <a:prstGeom prst="rect">
            <a:avLst/>
          </a:prstGeom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86"/>
              </a:spcAft>
              <a:buNone/>
            </a:pPr>
            <a:r>
              <a:rPr lang="en-GB" sz="1042">
                <a:solidFill>
                  <a:srgbClr val="000000"/>
                </a:solidFill>
              </a:rPr>
              <a:t>Begin Implementation </a:t>
            </a:r>
            <a:endParaRPr sz="1042">
              <a:solidFill>
                <a:srgbClr val="000000"/>
              </a:solidFill>
            </a:endParaRPr>
          </a:p>
        </p:txBody>
      </p:sp>
      <p:sp>
        <p:nvSpPr>
          <p:cNvPr id="289" name="Google Shape;289;p30"/>
          <p:cNvSpPr txBox="1"/>
          <p:nvPr>
            <p:ph idx="4294967295" type="body"/>
          </p:nvPr>
        </p:nvSpPr>
        <p:spPr>
          <a:xfrm>
            <a:off x="638872" y="2012568"/>
            <a:ext cx="2887500" cy="717600"/>
          </a:xfrm>
          <a:prstGeom prst="rect">
            <a:avLst/>
          </a:prstGeom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12"/>
              <a:t>Securing funding for renovation </a:t>
            </a:r>
            <a:endParaRPr sz="91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12"/>
              <a:t>Production for content begins</a:t>
            </a:r>
            <a:endParaRPr sz="91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12"/>
              <a:t>Staff reductions &amp;  volunteers </a:t>
            </a:r>
            <a:r>
              <a:rPr lang="en-GB" sz="912"/>
              <a:t>secured</a:t>
            </a:r>
            <a:endParaRPr sz="912"/>
          </a:p>
        </p:txBody>
      </p:sp>
      <p:sp>
        <p:nvSpPr>
          <p:cNvPr id="290" name="Google Shape;290;p30"/>
          <p:cNvSpPr txBox="1"/>
          <p:nvPr/>
        </p:nvSpPr>
        <p:spPr>
          <a:xfrm>
            <a:off x="2280561" y="2596174"/>
            <a:ext cx="972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86"/>
              </a:spcAft>
              <a:buClr>
                <a:srgbClr val="000000"/>
              </a:buClr>
              <a:buSzPts val="1434"/>
              <a:buFont typeface="Arial"/>
              <a:buNone/>
            </a:pPr>
            <a:r>
              <a:rPr b="1" lang="en-GB" sz="1825">
                <a:latin typeface="Lato"/>
                <a:ea typeface="Lato"/>
                <a:cs typeface="Lato"/>
                <a:sym typeface="Lato"/>
              </a:rPr>
              <a:t>2026</a:t>
            </a:r>
            <a:endParaRPr b="1" sz="1825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0"/>
          <p:cNvSpPr txBox="1"/>
          <p:nvPr>
            <p:ph type="title"/>
          </p:nvPr>
        </p:nvSpPr>
        <p:spPr>
          <a:xfrm>
            <a:off x="1979921" y="3743703"/>
            <a:ext cx="2887500" cy="301200"/>
          </a:xfrm>
          <a:prstGeom prst="rect">
            <a:avLst/>
          </a:prstGeom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86"/>
              </a:spcAft>
              <a:buNone/>
            </a:pPr>
            <a:r>
              <a:rPr lang="en-GB" sz="1042">
                <a:solidFill>
                  <a:srgbClr val="000000"/>
                </a:solidFill>
              </a:rPr>
              <a:t>Stadium Construction Begin</a:t>
            </a:r>
            <a:endParaRPr sz="1042">
              <a:solidFill>
                <a:srgbClr val="000000"/>
              </a:solidFill>
            </a:endParaRPr>
          </a:p>
        </p:txBody>
      </p:sp>
      <p:sp>
        <p:nvSpPr>
          <p:cNvPr id="292" name="Google Shape;292;p30"/>
          <p:cNvSpPr txBox="1"/>
          <p:nvPr>
            <p:ph idx="4294967295" type="body"/>
          </p:nvPr>
        </p:nvSpPr>
        <p:spPr>
          <a:xfrm>
            <a:off x="1979925" y="3995825"/>
            <a:ext cx="3396600" cy="1036500"/>
          </a:xfrm>
          <a:prstGeom prst="rect">
            <a:avLst/>
          </a:prstGeom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12"/>
              <a:t>Implemented renovations for upper bowl/</a:t>
            </a:r>
            <a:r>
              <a:rPr lang="en-GB" sz="912"/>
              <a:t>premium</a:t>
            </a:r>
            <a:r>
              <a:rPr lang="en-GB" sz="912"/>
              <a:t> seatings</a:t>
            </a:r>
            <a:endParaRPr sz="91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86"/>
              </a:spcAft>
              <a:buNone/>
            </a:pPr>
            <a:r>
              <a:rPr lang="en-GB" sz="912"/>
              <a:t>Limited edition merch has been approved and </a:t>
            </a:r>
            <a:r>
              <a:rPr lang="en-GB" sz="912"/>
              <a:t>distributed</a:t>
            </a:r>
            <a:endParaRPr sz="912"/>
          </a:p>
        </p:txBody>
      </p:sp>
      <p:sp>
        <p:nvSpPr>
          <p:cNvPr id="293" name="Google Shape;293;p30"/>
          <p:cNvSpPr txBox="1"/>
          <p:nvPr/>
        </p:nvSpPr>
        <p:spPr>
          <a:xfrm>
            <a:off x="4109162" y="3254598"/>
            <a:ext cx="9030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86"/>
              </a:spcAft>
              <a:buClr>
                <a:srgbClr val="000000"/>
              </a:buClr>
              <a:buSzPts val="1434"/>
              <a:buFont typeface="Arial"/>
              <a:buNone/>
            </a:pPr>
            <a:r>
              <a:rPr b="1" lang="en-GB" sz="1825">
                <a:latin typeface="Lato"/>
                <a:ea typeface="Lato"/>
                <a:cs typeface="Lato"/>
                <a:sym typeface="Lato"/>
              </a:rPr>
              <a:t>2027</a:t>
            </a:r>
            <a:endParaRPr b="1" sz="1825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0"/>
          <p:cNvSpPr txBox="1"/>
          <p:nvPr>
            <p:ph type="title"/>
          </p:nvPr>
        </p:nvSpPr>
        <p:spPr>
          <a:xfrm>
            <a:off x="4391231" y="1711525"/>
            <a:ext cx="2887500" cy="301200"/>
          </a:xfrm>
          <a:prstGeom prst="rect">
            <a:avLst/>
          </a:prstGeom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86"/>
              </a:spcAft>
              <a:buNone/>
            </a:pPr>
            <a:r>
              <a:rPr lang="en-GB" sz="1042">
                <a:solidFill>
                  <a:srgbClr val="000000"/>
                </a:solidFill>
              </a:rPr>
              <a:t>Stadium Construction Continues</a:t>
            </a:r>
            <a:endParaRPr sz="1042">
              <a:solidFill>
                <a:srgbClr val="000000"/>
              </a:solidFill>
            </a:endParaRPr>
          </a:p>
        </p:txBody>
      </p:sp>
      <p:sp>
        <p:nvSpPr>
          <p:cNvPr id="295" name="Google Shape;295;p30"/>
          <p:cNvSpPr txBox="1"/>
          <p:nvPr>
            <p:ph idx="4294967295" type="body"/>
          </p:nvPr>
        </p:nvSpPr>
        <p:spPr>
          <a:xfrm>
            <a:off x="4391225" y="2012575"/>
            <a:ext cx="2966700" cy="717600"/>
          </a:xfrm>
          <a:prstGeom prst="rect">
            <a:avLst/>
          </a:prstGeom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12"/>
              <a:t>Gauge current revenue streams</a:t>
            </a:r>
            <a:endParaRPr sz="91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12"/>
              <a:t>Adjust to supply and demand with new incoming data</a:t>
            </a:r>
            <a:endParaRPr sz="912"/>
          </a:p>
        </p:txBody>
      </p:sp>
      <p:sp>
        <p:nvSpPr>
          <p:cNvPr id="296" name="Google Shape;296;p30"/>
          <p:cNvSpPr txBox="1"/>
          <p:nvPr/>
        </p:nvSpPr>
        <p:spPr>
          <a:xfrm>
            <a:off x="5941735" y="2596174"/>
            <a:ext cx="972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86"/>
              </a:spcAft>
              <a:buClr>
                <a:srgbClr val="000000"/>
              </a:buClr>
              <a:buSzPts val="1434"/>
              <a:buFont typeface="Arial"/>
              <a:buNone/>
            </a:pPr>
            <a:r>
              <a:rPr b="1" lang="en-GB" sz="1825">
                <a:latin typeface="Lato"/>
                <a:ea typeface="Lato"/>
                <a:cs typeface="Lato"/>
                <a:sym typeface="Lato"/>
              </a:rPr>
              <a:t>2028+</a:t>
            </a:r>
            <a:endParaRPr b="1" sz="1825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0"/>
          <p:cNvSpPr txBox="1"/>
          <p:nvPr>
            <p:ph type="title"/>
          </p:nvPr>
        </p:nvSpPr>
        <p:spPr>
          <a:xfrm>
            <a:off x="6287009" y="3743703"/>
            <a:ext cx="2887500" cy="301200"/>
          </a:xfrm>
          <a:prstGeom prst="rect">
            <a:avLst/>
          </a:prstGeom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86"/>
              </a:spcAft>
              <a:buNone/>
            </a:pPr>
            <a:r>
              <a:rPr lang="en-GB" sz="1042">
                <a:solidFill>
                  <a:srgbClr val="000000"/>
                </a:solidFill>
              </a:rPr>
              <a:t>Stadium Construction Complete</a:t>
            </a:r>
            <a:endParaRPr sz="1042">
              <a:solidFill>
                <a:srgbClr val="000000"/>
              </a:solidFill>
            </a:endParaRPr>
          </a:p>
        </p:txBody>
      </p:sp>
      <p:sp>
        <p:nvSpPr>
          <p:cNvPr id="298" name="Google Shape;298;p30"/>
          <p:cNvSpPr txBox="1"/>
          <p:nvPr>
            <p:ph idx="4294967295" type="body"/>
          </p:nvPr>
        </p:nvSpPr>
        <p:spPr>
          <a:xfrm>
            <a:off x="6287009" y="4044746"/>
            <a:ext cx="2887500" cy="717600"/>
          </a:xfrm>
          <a:prstGeom prst="rect">
            <a:avLst/>
          </a:prstGeom>
        </p:spPr>
        <p:txBody>
          <a:bodyPr anchorCtr="0" anchor="t" bIns="119175" lIns="119175" spcFirstLastPara="1" rIns="119175" wrap="square" tIns="119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12"/>
              <a:t>New youth programs begin in preparation</a:t>
            </a:r>
            <a:endParaRPr sz="91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12"/>
              <a:t>Promotional material distributed</a:t>
            </a:r>
            <a:endParaRPr sz="91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12"/>
              <a:t>Generate profit</a:t>
            </a:r>
            <a:endParaRPr sz="912"/>
          </a:p>
        </p:txBody>
      </p:sp>
      <p:pic>
        <p:nvPicPr>
          <p:cNvPr descr="shutterstock_429987889_edited.jpg" id="299" name="Google Shape;299;p30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745233" y="3094458"/>
            <a:ext cx="10775070" cy="172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0"/>
          <p:cNvGrpSpPr/>
          <p:nvPr/>
        </p:nvGrpSpPr>
        <p:grpSpPr>
          <a:xfrm>
            <a:off x="693641" y="2730107"/>
            <a:ext cx="120453" cy="536855"/>
            <a:chOff x="845575" y="2563700"/>
            <a:chExt cx="92400" cy="411825"/>
          </a:xfrm>
        </p:grpSpPr>
        <p:cxnSp>
          <p:nvCxnSpPr>
            <p:cNvPr id="301" name="Google Shape;301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124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" name="Google Shape;302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19175" lIns="119175" spcFirstLastPara="1" rIns="119175" wrap="square" tIns="119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30"/>
          <p:cNvGrpSpPr/>
          <p:nvPr/>
        </p:nvGrpSpPr>
        <p:grpSpPr>
          <a:xfrm rot="10800000">
            <a:off x="2585080" y="3094566"/>
            <a:ext cx="120453" cy="536855"/>
            <a:chOff x="2070100" y="2563700"/>
            <a:chExt cx="92400" cy="411825"/>
          </a:xfrm>
        </p:grpSpPr>
        <p:cxnSp>
          <p:nvCxnSpPr>
            <p:cNvPr id="304" name="Google Shape;304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124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5" name="Google Shape;305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19175" lIns="119175" spcFirstLastPara="1" rIns="119175" wrap="square" tIns="119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4476281" y="2730107"/>
            <a:ext cx="120453" cy="536855"/>
            <a:chOff x="845575" y="2563700"/>
            <a:chExt cx="92400" cy="411825"/>
          </a:xfrm>
        </p:grpSpPr>
        <p:cxnSp>
          <p:nvCxnSpPr>
            <p:cNvPr id="307" name="Google Shape;307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124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" name="Google Shape;308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19175" lIns="119175" spcFirstLastPara="1" rIns="119175" wrap="square" tIns="119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30"/>
          <p:cNvGrpSpPr/>
          <p:nvPr/>
        </p:nvGrpSpPr>
        <p:grpSpPr>
          <a:xfrm rot="10800000">
            <a:off x="6367721" y="3094566"/>
            <a:ext cx="120453" cy="536855"/>
            <a:chOff x="2070100" y="2563700"/>
            <a:chExt cx="92400" cy="411825"/>
          </a:xfrm>
        </p:grpSpPr>
        <p:cxnSp>
          <p:nvCxnSpPr>
            <p:cNvPr id="310" name="Google Shape;310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124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1" name="Google Shape;311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119175" lIns="119175" spcFirstLastPara="1" rIns="119175" wrap="square" tIns="119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727650" y="601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Projections*</a:t>
            </a:r>
            <a:endParaRPr/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50" y="1501700"/>
            <a:ext cx="4357800" cy="31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725" y="1886850"/>
            <a:ext cx="4322950" cy="280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55575" y="4690925"/>
            <a:ext cx="345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*Based on Appendix A’s assumptions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514400" y="610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 A</a:t>
            </a:r>
            <a:endParaRPr/>
          </a:p>
        </p:txBody>
      </p:sp>
      <p:sp>
        <p:nvSpPr>
          <p:cNvPr id="330" name="Google Shape;330;p33"/>
          <p:cNvSpPr txBox="1"/>
          <p:nvPr>
            <p:ph idx="1" type="body"/>
          </p:nvPr>
        </p:nvSpPr>
        <p:spPr>
          <a:xfrm>
            <a:off x="388950" y="16495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light of the new stadium, we project the following:</a:t>
            </a:r>
            <a:br>
              <a:rPr lang="en-GB"/>
            </a:br>
            <a:br>
              <a:rPr lang="en-GB"/>
            </a:br>
            <a:r>
              <a:rPr lang="en-GB"/>
              <a:t>Increased revenue comes from: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'VIP_Premium + Dining': # $5.8M from new VIP suites (+15%*)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'Additional_Events':  # $5.0M from more concerts/events (est.)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'Maintanence_Reduction':   # $6.5M from </a:t>
            </a:r>
            <a:r>
              <a:rPr lang="en-GB"/>
              <a:t>maintenance (-80%)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'Staff_Savings':  # $6M from staff.  (+15%)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These numbers are based on estimates and *industry standards. </a:t>
            </a:r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325" y="1523350"/>
            <a:ext cx="3355500" cy="30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727650" y="140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 A - Funding Structure</a:t>
            </a:r>
            <a:endParaRPr/>
          </a:p>
        </p:txBody>
      </p:sp>
      <p:sp>
        <p:nvSpPr>
          <p:cNvPr id="337" name="Google Shape;337;p34"/>
          <p:cNvSpPr txBox="1"/>
          <p:nvPr>
            <p:ph idx="1" type="body"/>
          </p:nvPr>
        </p:nvSpPr>
        <p:spPr>
          <a:xfrm>
            <a:off x="727650" y="21774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Debt (52%) ~ $75,000,000 at 5% APR for 30 years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Corporate Equity Partnership (35%) ~ $105,000,000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Naming Rights &amp; Premium Sponsorship (12%) ~ $40,000,000 (recent case of Telus deal with BC place costing 45 million)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**Calculations &amp; Formulas - Premium Revenue</a:t>
            </a:r>
            <a:endParaRPr/>
          </a:p>
        </p:txBody>
      </p:sp>
      <p:sp>
        <p:nvSpPr>
          <p:cNvPr id="343" name="Google Shape;343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Premium Percentage = (Premium Revenue ÷ Total Revenue) × 100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Premium Revenue = $2,336,217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Total Revenue = $32,545,368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Premium Percentage = ($2,336,217 ÷ $32,545,368) × 100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Premium Percentage = 0.0718 × 100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Premium Percentage = 7.18%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4294967295" type="title"/>
          </p:nvPr>
        </p:nvSpPr>
        <p:spPr>
          <a:xfrm>
            <a:off x="1293850" y="1290125"/>
            <a:ext cx="1191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Concerns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Proposed Solution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1293857" y="3508325"/>
            <a:ext cx="2565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Projected Financial </a:t>
            </a: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tatements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799" y="1617000"/>
            <a:ext cx="4200700" cy="22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727650" y="591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- The League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727650" y="1543950"/>
            <a:ext cx="7640400" cy="28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933" lvl="0" marL="48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●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Current Situation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1" marL="97180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○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Bolt Soccer League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1" marL="97180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○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Maintain Stadium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0" marL="48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●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Core Values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1" marL="97180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○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Core Values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1" marL="97180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○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Community and Belonging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0" marL="48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●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Our Tasks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1" marL="97180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○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Business Through Data-Driven Approach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1" marL="97180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○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Maintain and expand on Local/Global Fanbase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0" marL="48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●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Data Cleaning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1" marL="97180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○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Identify Anomalies in the Dataset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933" lvl="1" marL="97180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Raleway"/>
              <a:buChar char="○"/>
            </a:pPr>
            <a:r>
              <a:rPr b="1" lang="en-GB" sz="1275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Dealing with Missing Values</a:t>
            </a:r>
            <a:endParaRPr b="1" sz="1275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0" y="-53800"/>
            <a:ext cx="183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Concerns: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50" y="2765389"/>
            <a:ext cx="4429249" cy="244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00375"/>
            <a:ext cx="4814163" cy="239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0" y="572700"/>
            <a:ext cx="4222325" cy="20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4475400" y="2328850"/>
            <a:ext cx="462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Fan Engagement = (Games Attended * 2) + (Season_Pass + 10) </a:t>
            </a:r>
            <a:endParaRPr i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4429200" y="518900"/>
            <a:ext cx="4714800" cy="182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4429200" y="518900"/>
            <a:ext cx="4714800" cy="17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3"/>
          </a:p>
        </p:txBody>
      </p:sp>
      <p:sp>
        <p:nvSpPr>
          <p:cNvPr id="203" name="Google Shape;203;p21"/>
          <p:cNvSpPr/>
          <p:nvPr/>
        </p:nvSpPr>
        <p:spPr>
          <a:xfrm>
            <a:off x="4429200" y="518900"/>
            <a:ext cx="4714800" cy="1825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4429200" y="518900"/>
            <a:ext cx="47148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aleway"/>
              <a:buAutoNum type="arabicPeriod"/>
            </a:pPr>
            <a:r>
              <a:rPr b="1" lang="en-GB" sz="12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Slower Fan Engagement</a:t>
            </a:r>
            <a:endParaRPr b="1" sz="12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aleway"/>
              <a:buAutoNum type="arabicPeriod"/>
            </a:pPr>
            <a:r>
              <a:rPr b="1" lang="en-GB" sz="12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Inconsistent Revenue Streams </a:t>
            </a:r>
            <a:endParaRPr b="1" sz="12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aleway"/>
              <a:buAutoNum type="arabicPeriod"/>
            </a:pPr>
            <a:r>
              <a:rPr b="1" lang="en-GB" sz="12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Stadium Areas Not Maximized</a:t>
            </a:r>
            <a:endParaRPr b="1" sz="1308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92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aleway"/>
              <a:buChar char="●"/>
            </a:pPr>
            <a:r>
              <a:rPr lang="en-GB" sz="1203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Continue to draw in new audiences towards the stadium</a:t>
            </a:r>
            <a:endParaRPr sz="1203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92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aleway"/>
              <a:buChar char="●"/>
            </a:pPr>
            <a:r>
              <a:rPr lang="en-GB" sz="1203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Increase revenue streams</a:t>
            </a:r>
            <a:endParaRPr sz="1203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92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aleway"/>
              <a:buChar char="●"/>
            </a:pPr>
            <a:r>
              <a:rPr lang="en-GB" sz="1203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Increase fan engagement domestically and internationally</a:t>
            </a:r>
            <a:endParaRPr sz="1203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 title="Dashboard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9" y="536000"/>
            <a:ext cx="4356500" cy="45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025" y="614500"/>
            <a:ext cx="3581826" cy="43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27650" y="130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Fanbase</a:t>
            </a:r>
            <a:r>
              <a:rPr lang="en-GB"/>
              <a:t> </a:t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847691" y="204598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Target Youth/University Students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Provide discounted season pass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Interactive on-campus events/booths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Volunteering opportunities during games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8" name="Google Shape;218;p23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1847691" y="3307913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Social Media Engagement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Produce TikTok/Instagram content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Trends, dances, challenges, live Q&amp;A, etc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Example: Formula 1’s Grill the Grid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5512741" y="2008763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International Engagement (primarily USA)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Watch-party events at sports bars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Live TV broadcast + streaming partnerships</a:t>
            </a:r>
            <a:endParaRPr sz="1100"/>
          </a:p>
        </p:txBody>
      </p:sp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5512752" y="3233475"/>
            <a:ext cx="35376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Road Tour (Canadian regions)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Offseason road tour to different cities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Games, merch, meet-and-greets, etc.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652200" y="57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Merchandise </a:t>
            </a:r>
            <a:endParaRPr b="1"/>
          </a:p>
        </p:txBody>
      </p:sp>
      <p:grpSp>
        <p:nvGrpSpPr>
          <p:cNvPr id="229" name="Google Shape;229;p24"/>
          <p:cNvGrpSpPr/>
          <p:nvPr/>
        </p:nvGrpSpPr>
        <p:grpSpPr>
          <a:xfrm>
            <a:off x="652189" y="1349328"/>
            <a:ext cx="7497260" cy="3349997"/>
            <a:chOff x="311712" y="1185462"/>
            <a:chExt cx="8584976" cy="3836021"/>
          </a:xfrm>
        </p:grpSpPr>
        <p:grpSp>
          <p:nvGrpSpPr>
            <p:cNvPr id="230" name="Google Shape;230;p24"/>
            <p:cNvGrpSpPr/>
            <p:nvPr/>
          </p:nvGrpSpPr>
          <p:grpSpPr>
            <a:xfrm>
              <a:off x="311712" y="1185462"/>
              <a:ext cx="4039305" cy="3835815"/>
              <a:chOff x="4792987" y="1197750"/>
              <a:chExt cx="4039305" cy="3835815"/>
            </a:xfrm>
          </p:grpSpPr>
          <p:grpSp>
            <p:nvGrpSpPr>
              <p:cNvPr id="231" name="Google Shape;231;p24"/>
              <p:cNvGrpSpPr/>
              <p:nvPr/>
            </p:nvGrpSpPr>
            <p:grpSpPr>
              <a:xfrm>
                <a:off x="4792987" y="1197750"/>
                <a:ext cx="4039305" cy="3835815"/>
                <a:chOff x="4755625" y="973200"/>
                <a:chExt cx="4251900" cy="4037700"/>
              </a:xfrm>
            </p:grpSpPr>
            <p:pic>
              <p:nvPicPr>
                <p:cNvPr id="232" name="Google Shape;232;p24" title="Dashboard 1 (5).png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755625" y="1058900"/>
                  <a:ext cx="4076676" cy="37626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3" name="Google Shape;233;p24"/>
                <p:cNvSpPr/>
                <p:nvPr/>
              </p:nvSpPr>
              <p:spPr>
                <a:xfrm>
                  <a:off x="4866025" y="973200"/>
                  <a:ext cx="4141500" cy="40377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15800">
                  <a:solidFill>
                    <a:srgbClr val="6AA84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75850" lIns="75850" spcFirstLastPara="1" rIns="75850" wrap="square" tIns="7585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61"/>
                </a:p>
              </p:txBody>
            </p:sp>
          </p:grpSp>
          <p:cxnSp>
            <p:nvCxnSpPr>
              <p:cNvPr id="234" name="Google Shape;234;p24"/>
              <p:cNvCxnSpPr/>
              <p:nvPr/>
            </p:nvCxnSpPr>
            <p:spPr>
              <a:xfrm flipH="1" rot="10800000">
                <a:off x="7917368" y="1599012"/>
                <a:ext cx="10200" cy="3033300"/>
              </a:xfrm>
              <a:prstGeom prst="straightConnector1">
                <a:avLst/>
              </a:prstGeom>
              <a:noFill/>
              <a:ln cap="flat" cmpd="sng" w="8325">
                <a:solidFill>
                  <a:srgbClr val="E0666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5" name="Google Shape;235;p24"/>
            <p:cNvGrpSpPr/>
            <p:nvPr/>
          </p:nvGrpSpPr>
          <p:grpSpPr>
            <a:xfrm>
              <a:off x="4736727" y="1185481"/>
              <a:ext cx="4159961" cy="3836002"/>
              <a:chOff x="4752475" y="1200150"/>
              <a:chExt cx="4143800" cy="3821100"/>
            </a:xfrm>
          </p:grpSpPr>
          <p:pic>
            <p:nvPicPr>
              <p:cNvPr id="236" name="Google Shape;236;p24" title="Dashboard 2 (3)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52475" y="1279325"/>
                <a:ext cx="3952600" cy="3648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7" name="Google Shape;237;p24"/>
              <p:cNvSpPr/>
              <p:nvPr/>
            </p:nvSpPr>
            <p:spPr>
              <a:xfrm>
                <a:off x="4791075" y="1200150"/>
                <a:ext cx="4105200" cy="3821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6700">
                <a:solidFill>
                  <a:srgbClr val="6D9E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0150" lIns="80150" spcFirstLastPara="1" rIns="80150" wrap="square" tIns="801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27"/>
              </a:p>
            </p:txBody>
          </p:sp>
          <p:cxnSp>
            <p:nvCxnSpPr>
              <p:cNvPr id="238" name="Google Shape;238;p24"/>
              <p:cNvCxnSpPr/>
              <p:nvPr/>
            </p:nvCxnSpPr>
            <p:spPr>
              <a:xfrm rot="10800000">
                <a:off x="7924875" y="1733550"/>
                <a:ext cx="28500" cy="2971800"/>
              </a:xfrm>
              <a:prstGeom prst="straightConnector1">
                <a:avLst/>
              </a:prstGeom>
              <a:noFill/>
              <a:ln cap="flat" cmpd="sng" w="8325">
                <a:solidFill>
                  <a:srgbClr val="E0666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9" name="Google Shape;239;p24"/>
          <p:cNvSpPr txBox="1"/>
          <p:nvPr/>
        </p:nvSpPr>
        <p:spPr>
          <a:xfrm>
            <a:off x="258000" y="4766550"/>
            <a:ext cx="54090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highlight>
                  <a:srgbClr val="FFD966"/>
                </a:highlight>
                <a:latin typeface="Cambria"/>
                <a:ea typeface="Cambria"/>
                <a:cs typeface="Cambria"/>
                <a:sym typeface="Cambria"/>
              </a:rPr>
              <a:t>Stadium Ticket sales</a:t>
            </a:r>
            <a:r>
              <a:rPr lang="en-GB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 = Lower Bowl Seats + Upper Bowl Seats + </a:t>
            </a:r>
            <a:r>
              <a:rPr lang="en-GB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Premium Seats + </a:t>
            </a:r>
            <a:r>
              <a:rPr lang="en-GB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Seasonal Pass</a:t>
            </a:r>
            <a:endParaRPr sz="1000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2240550" y="1936854"/>
            <a:ext cx="281100" cy="281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78225" lIns="78225" spcFirstLastPara="1" rIns="78225" wrap="square" tIns="7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84">
                <a:solidFill>
                  <a:srgbClr val="FFFFFF"/>
                </a:solidFill>
              </a:rPr>
              <a:t>1</a:t>
            </a:r>
            <a:endParaRPr b="1" sz="684">
              <a:solidFill>
                <a:srgbClr val="FFFFFF"/>
              </a:solidFill>
            </a:endParaRPr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2355625" y="1936850"/>
            <a:ext cx="3084900" cy="787200"/>
          </a:xfrm>
          <a:prstGeom prst="rect">
            <a:avLst/>
          </a:prstGeom>
        </p:spPr>
        <p:txBody>
          <a:bodyPr anchorCtr="0" anchor="t" bIns="78225" lIns="78225" spcFirstLastPara="1" rIns="78225" wrap="square" tIns="782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❖"/>
            </a:pP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Exclusive Merch </a:t>
            </a: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in each Quarter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➢"/>
            </a:pP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Limited Edition Merch to Drive Quarterly Sales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2240550" y="3016637"/>
            <a:ext cx="281100" cy="281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78225" lIns="78225" spcFirstLastPara="1" rIns="78225" wrap="square" tIns="7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84">
                <a:solidFill>
                  <a:srgbClr val="FFFFFF"/>
                </a:solidFill>
              </a:rPr>
              <a:t>2</a:t>
            </a:r>
            <a:endParaRPr b="1" sz="684">
              <a:solidFill>
                <a:srgbClr val="FFFFFF"/>
              </a:solidFill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5506220" y="1936854"/>
            <a:ext cx="281100" cy="281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78225" lIns="78225" spcFirstLastPara="1" rIns="78225" wrap="square" tIns="7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84">
                <a:solidFill>
                  <a:srgbClr val="FFFFFF"/>
                </a:solidFill>
              </a:rPr>
              <a:t>3</a:t>
            </a:r>
            <a:endParaRPr b="1" sz="684">
              <a:solidFill>
                <a:srgbClr val="FFFFFF"/>
              </a:solidFill>
            </a:endParaRPr>
          </a:p>
        </p:txBody>
      </p:sp>
      <p:sp>
        <p:nvSpPr>
          <p:cNvPr id="248" name="Google Shape;248;p25"/>
          <p:cNvSpPr txBox="1"/>
          <p:nvPr>
            <p:ph idx="1" type="body"/>
          </p:nvPr>
        </p:nvSpPr>
        <p:spPr>
          <a:xfrm>
            <a:off x="5623375" y="1936838"/>
            <a:ext cx="3209700" cy="787200"/>
          </a:xfrm>
          <a:prstGeom prst="rect">
            <a:avLst/>
          </a:prstGeom>
        </p:spPr>
        <p:txBody>
          <a:bodyPr anchorCtr="0" anchor="t" bIns="78225" lIns="78225" spcFirstLastPara="1" rIns="78225" wrap="square" tIns="782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❖"/>
            </a:pP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“Ticket - Youth Merch Bundle”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➢"/>
            </a:pP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Young fans buying match tickets get exclusive 15% off on youth clothing in store</a:t>
            </a:r>
            <a:endParaRPr b="1" sz="1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/>
          </a:p>
        </p:txBody>
      </p:sp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2355625" y="3016625"/>
            <a:ext cx="3150600" cy="882600"/>
          </a:xfrm>
          <a:prstGeom prst="rect">
            <a:avLst/>
          </a:prstGeom>
        </p:spPr>
        <p:txBody>
          <a:bodyPr anchorCtr="0" anchor="t" bIns="78225" lIns="78225" spcFirstLastPara="1" rIns="78225" wrap="square" tIns="782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❖"/>
            </a:pP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“Enjoy 5% off all in-store purchases!”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➢"/>
            </a:pP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Drives In-Person Stadium </a:t>
            </a: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Engagement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96464" y="1540846"/>
            <a:ext cx="1666899" cy="3232644"/>
            <a:chOff x="311700" y="885775"/>
            <a:chExt cx="2106000" cy="4084200"/>
          </a:xfrm>
        </p:grpSpPr>
        <p:sp>
          <p:nvSpPr>
            <p:cNvPr id="251" name="Google Shape;251;p25"/>
            <p:cNvSpPr/>
            <p:nvPr/>
          </p:nvSpPr>
          <p:spPr>
            <a:xfrm>
              <a:off x="311700" y="885775"/>
              <a:ext cx="2106000" cy="4084200"/>
            </a:xfrm>
            <a:prstGeom prst="roundRect">
              <a:avLst>
                <a:gd fmla="val 16667" name="adj"/>
              </a:avLst>
            </a:prstGeom>
            <a:noFill/>
            <a:ln cap="flat" cmpd="sng" w="150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8"/>
            </a:p>
          </p:txBody>
        </p:sp>
        <p:pic>
          <p:nvPicPr>
            <p:cNvPr id="252" name="Google Shape;252;p25" title="Dashboard 1 (2).png"/>
            <p:cNvPicPr preferRelativeResize="0"/>
            <p:nvPr/>
          </p:nvPicPr>
          <p:blipFill rotWithShape="1">
            <a:blip r:embed="rId3">
              <a:alphaModFix/>
            </a:blip>
            <a:srcRect b="0" l="0" r="48280" t="0"/>
            <a:stretch/>
          </p:blipFill>
          <p:spPr>
            <a:xfrm>
              <a:off x="459450" y="1036300"/>
              <a:ext cx="1860375" cy="3735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25"/>
          <p:cNvSpPr txBox="1"/>
          <p:nvPr/>
        </p:nvSpPr>
        <p:spPr>
          <a:xfrm>
            <a:off x="2452825" y="1512750"/>
            <a:ext cx="549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We are not utilizing foot traffic in stadium well enough…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p25"/>
          <p:cNvSpPr txBox="1"/>
          <p:nvPr>
            <p:ph type="title"/>
          </p:nvPr>
        </p:nvSpPr>
        <p:spPr>
          <a:xfrm>
            <a:off x="652200" y="57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Merchandise 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729450" y="610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Stadium Operations - Staffing</a:t>
            </a:r>
            <a:endParaRPr/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25" y="1307325"/>
            <a:ext cx="7474566" cy="36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